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64" r:id="rId1"/>
    <p:sldMasterId id="2147483665" r:id="rId2"/>
  </p:sldMasterIdLst>
  <p:notesMasterIdLst>
    <p:notesMasterId r:id="rId1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5143500" type="screen16x9"/>
  <p:notesSz cx="6858000" cy="9144000"/>
  <p:embeddedFontLst>
    <p:embeddedFont>
      <p:font typeface="Quattrocento Sans" panose="020B0802050000020003" pitchFamily="34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2935ED2D-95E6-4C44-901E-EA127C2D6DA2}">
          <p14:sldIdLst>
            <p14:sldId id="256"/>
            <p14:sldId id="257"/>
            <p14:sldId id="258"/>
            <p14:sldId id="259"/>
            <p14:sldId id="260"/>
            <p14:sldId id="261"/>
            <p14:sldId id="262"/>
          </p14:sldIdLst>
        </p14:section>
        <p14:section name="Additional Slides" id="{5B4BFCF2-D889-8542-9643-973AE5C64E19}">
          <p14:sldIdLst>
            <p14:sldId id="263"/>
            <p14:sldId id="264"/>
            <p14:sldId id="265"/>
            <p14:sldId id="266"/>
            <p14:sldId id="267"/>
            <p14:sldId id="26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EC20929-B32B-4025-B133-46BA0E12D3A4}">
  <a:tblStyle styleId="{5EC20929-B32B-4025-B133-46BA0E12D3A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/>
    <p:restoredTop sz="94634"/>
  </p:normalViewPr>
  <p:slideViewPr>
    <p:cSldViewPr snapToGrid="0" snapToObjects="1">
      <p:cViewPr varScale="1">
        <p:scale>
          <a:sx n="188" d="100"/>
          <a:sy n="188" d="100"/>
        </p:scale>
        <p:origin x="41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2.fntdata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erox.com/BuildingsUP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3" name="Google Shape;10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27f538da2e9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" name="Google Shape;203;g27f538da2e9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See </a:t>
            </a:r>
            <a:r>
              <a:rPr lang="en-US" i="1"/>
              <a:t>Electrify </a:t>
            </a:r>
            <a:r>
              <a:rPr lang="en-US"/>
              <a:t>by Saul Griffith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27f46b30e7e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2" name="Google Shape;212;g27f46b30e7e_0_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Many reasons that I think are addressable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0" name="Google Shape;220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2" name="Google Shape;232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7f538da2e9_0_1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g27f538da2e9_0_1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8fef7a1c3f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0" name="Google Shape;120;g28fef7a1c3f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900a39241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" name="Google Shape;128;g2900a39241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7" name="Google Shape;137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2900a392419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8" name="Google Shape;148;g2900a392419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27f46b30e7e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g27f46b30e7e_0_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27f538da2e9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9" name="Google Shape;169;g27f538da2e9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According to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Buildings Upgrade Prize</a:t>
            </a:r>
            <a:endParaRPr u="sng">
              <a:solidFill>
                <a:schemeClr val="hlink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u="sng">
              <a:solidFill>
                <a:schemeClr val="hlink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1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(AC, cooking, lighting, washing, etc. …) 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28fef7a1c3f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5" name="Google Shape;195;g28fef7a1c3f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1">
  <p:cSld name="Cover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661" cy="159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" name="Google Shape;11;p2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grpSp>
        <p:nvGrpSpPr>
          <p:cNvPr id="12" name="Google Shape;12;p2"/>
          <p:cNvGrpSpPr/>
          <p:nvPr/>
        </p:nvGrpSpPr>
        <p:grpSpPr>
          <a:xfrm>
            <a:off x="0" y="438150"/>
            <a:ext cx="4229100" cy="4267200"/>
            <a:chOff x="0" y="438150"/>
            <a:chExt cx="4229100" cy="4267200"/>
          </a:xfrm>
        </p:grpSpPr>
        <p:sp>
          <p:nvSpPr>
            <p:cNvPr id="13" name="Google Shape;13;p2"/>
            <p:cNvSpPr/>
            <p:nvPr/>
          </p:nvSpPr>
          <p:spPr>
            <a:xfrm>
              <a:off x="0" y="438150"/>
              <a:ext cx="4229100" cy="4267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0" y="438150"/>
              <a:ext cx="250825" cy="4267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" name="Google Shape;15;p2"/>
          <p:cNvSpPr txBox="1">
            <a:spLocks noGrp="1"/>
          </p:cNvSpPr>
          <p:nvPr>
            <p:ph type="title"/>
          </p:nvPr>
        </p:nvSpPr>
        <p:spPr>
          <a:xfrm>
            <a:off x="539749" y="700089"/>
            <a:ext cx="3387091" cy="195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body" idx="1"/>
          </p:nvPr>
        </p:nvSpPr>
        <p:spPr>
          <a:xfrm>
            <a:off x="539750" y="3122140"/>
            <a:ext cx="3387090" cy="1082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title"/>
          </p:nvPr>
        </p:nvSpPr>
        <p:spPr>
          <a:xfrm>
            <a:off x="250825" y="231776"/>
            <a:ext cx="8631600" cy="4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>
            <a:lvl1pPr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800" cy="1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marL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marL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marL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marL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marL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marL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marL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marL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8" name="Google Shape;68;p12"/>
          <p:cNvSpPr/>
          <p:nvPr/>
        </p:nvSpPr>
        <p:spPr>
          <a:xfrm>
            <a:off x="0" y="231775"/>
            <a:ext cx="77700" cy="468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1_Title and body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3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800" cy="1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marL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marL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marL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marL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marL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marL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marL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marL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1_Section header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>
            <a:spLocks noGrp="1"/>
          </p:cNvSpPr>
          <p:nvPr>
            <p:ph type="pic" idx="2"/>
          </p:nvPr>
        </p:nvSpPr>
        <p:spPr>
          <a:xfrm>
            <a:off x="3139439" y="0"/>
            <a:ext cx="53016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73" name="Google Shape;73;p14"/>
          <p:cNvSpPr txBox="1">
            <a:spLocks noGrp="1"/>
          </p:cNvSpPr>
          <p:nvPr>
            <p:ph type="title"/>
          </p:nvPr>
        </p:nvSpPr>
        <p:spPr>
          <a:xfrm>
            <a:off x="670560" y="0"/>
            <a:ext cx="22860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288000" tIns="91425" rIns="0" bIns="91425" anchor="ctr" anchorCtr="0">
            <a:normAutofit/>
          </a:bodyPr>
          <a:lstStyle>
            <a:lvl1pPr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20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1_Title and body 2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/>
          <p:nvPr/>
        </p:nvSpPr>
        <p:spPr>
          <a:xfrm>
            <a:off x="4713528" y="0"/>
            <a:ext cx="41688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324000" tIns="45700" rIns="216000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76" name="Google Shape;76;p15"/>
          <p:cNvSpPr txBox="1">
            <a:spLocks noGrp="1"/>
          </p:cNvSpPr>
          <p:nvPr>
            <p:ph type="title"/>
          </p:nvPr>
        </p:nvSpPr>
        <p:spPr>
          <a:xfrm>
            <a:off x="5006340" y="464820"/>
            <a:ext cx="3886800" cy="4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>
            <a:lvl1pPr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5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800" cy="1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marL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marL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marL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marL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marL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marL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marL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marL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8" name="Google Shape;78;p15"/>
          <p:cNvSpPr>
            <a:spLocks noGrp="1"/>
          </p:cNvSpPr>
          <p:nvPr>
            <p:ph type="pic" idx="2"/>
          </p:nvPr>
        </p:nvSpPr>
        <p:spPr>
          <a:xfrm>
            <a:off x="261700" y="464820"/>
            <a:ext cx="4168800" cy="4267500"/>
          </a:xfrm>
          <a:prstGeom prst="rect">
            <a:avLst/>
          </a:prstGeom>
          <a:noFill/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266700" dist="190500" dir="2700000" algn="tl" rotWithShape="0">
              <a:srgbClr val="000000">
                <a:alpha val="6669"/>
              </a:srgbClr>
            </a:outerShdw>
          </a:effectLst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1_Title and body 3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6"/>
          <p:cNvSpPr/>
          <p:nvPr/>
        </p:nvSpPr>
        <p:spPr>
          <a:xfrm>
            <a:off x="1" y="0"/>
            <a:ext cx="22251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16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800" cy="1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marL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marL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marL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marL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marL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marL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marL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marL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2" name="Google Shape;82;p16"/>
          <p:cNvSpPr>
            <a:spLocks noGrp="1"/>
          </p:cNvSpPr>
          <p:nvPr>
            <p:ph type="pic" idx="2"/>
          </p:nvPr>
        </p:nvSpPr>
        <p:spPr>
          <a:xfrm>
            <a:off x="779225" y="411481"/>
            <a:ext cx="2893500" cy="4320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2">
  <p:cSld name="Cover2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800" cy="1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marL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marL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marL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marL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marL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marL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marL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marL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5" name="Google Shape;85;p17"/>
          <p:cNvSpPr txBox="1">
            <a:spLocks noGrp="1"/>
          </p:cNvSpPr>
          <p:nvPr>
            <p:ph type="title"/>
          </p:nvPr>
        </p:nvSpPr>
        <p:spPr>
          <a:xfrm>
            <a:off x="539749" y="700089"/>
            <a:ext cx="3689400" cy="195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7"/>
          <p:cNvSpPr txBox="1">
            <a:spLocks noGrp="1"/>
          </p:cNvSpPr>
          <p:nvPr>
            <p:ph type="body" idx="1"/>
          </p:nvPr>
        </p:nvSpPr>
        <p:spPr>
          <a:xfrm>
            <a:off x="539750" y="3649980"/>
            <a:ext cx="3689400" cy="10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2pPr>
            <a:lvl3pPr marL="137160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3pPr>
            <a:lvl4pPr marL="182880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5pPr>
            <a:lvl6pPr marL="274320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7"/>
          <p:cNvSpPr>
            <a:spLocks noGrp="1"/>
          </p:cNvSpPr>
          <p:nvPr>
            <p:ph type="pic" idx="2"/>
          </p:nvPr>
        </p:nvSpPr>
        <p:spPr>
          <a:xfrm>
            <a:off x="5024336" y="0"/>
            <a:ext cx="22857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grpSp>
        <p:nvGrpSpPr>
          <p:cNvPr id="88" name="Google Shape;88;p17"/>
          <p:cNvGrpSpPr/>
          <p:nvPr/>
        </p:nvGrpSpPr>
        <p:grpSpPr>
          <a:xfrm>
            <a:off x="7310098" y="0"/>
            <a:ext cx="1833802" cy="5143500"/>
            <a:chOff x="6894286" y="0"/>
            <a:chExt cx="1833802" cy="5143500"/>
          </a:xfrm>
        </p:grpSpPr>
        <p:sp>
          <p:nvSpPr>
            <p:cNvPr id="89" name="Google Shape;89;p17"/>
            <p:cNvSpPr/>
            <p:nvPr/>
          </p:nvSpPr>
          <p:spPr>
            <a:xfrm>
              <a:off x="6894286" y="0"/>
              <a:ext cx="558900" cy="5143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17"/>
            <p:cNvSpPr/>
            <p:nvPr/>
          </p:nvSpPr>
          <p:spPr>
            <a:xfrm>
              <a:off x="7453088" y="0"/>
              <a:ext cx="1275000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1" name="Google Shape;91;p17"/>
          <p:cNvSpPr/>
          <p:nvPr/>
        </p:nvSpPr>
        <p:spPr>
          <a:xfrm>
            <a:off x="0" y="700089"/>
            <a:ext cx="106800" cy="1959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3">
  <p:cSld name="Cover3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800" cy="1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marL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marL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marL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marL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marL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marL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marL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marL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4" name="Google Shape;94;p18"/>
          <p:cNvSpPr txBox="1">
            <a:spLocks noGrp="1"/>
          </p:cNvSpPr>
          <p:nvPr>
            <p:ph type="title"/>
          </p:nvPr>
        </p:nvSpPr>
        <p:spPr>
          <a:xfrm>
            <a:off x="539749" y="700089"/>
            <a:ext cx="3689400" cy="195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8"/>
          <p:cNvSpPr txBox="1">
            <a:spLocks noGrp="1"/>
          </p:cNvSpPr>
          <p:nvPr>
            <p:ph type="body" idx="1"/>
          </p:nvPr>
        </p:nvSpPr>
        <p:spPr>
          <a:xfrm>
            <a:off x="539750" y="3649980"/>
            <a:ext cx="3689400" cy="10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2pPr>
            <a:lvl3pPr marL="137160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3pPr>
            <a:lvl4pPr marL="182880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5pPr>
            <a:lvl6pPr marL="274320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8"/>
          <p:cNvSpPr>
            <a:spLocks noGrp="1"/>
          </p:cNvSpPr>
          <p:nvPr>
            <p:ph type="pic" idx="2"/>
          </p:nvPr>
        </p:nvSpPr>
        <p:spPr>
          <a:xfrm>
            <a:off x="5024336" y="0"/>
            <a:ext cx="22857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grpSp>
        <p:nvGrpSpPr>
          <p:cNvPr id="97" name="Google Shape;97;p18"/>
          <p:cNvGrpSpPr/>
          <p:nvPr/>
        </p:nvGrpSpPr>
        <p:grpSpPr>
          <a:xfrm>
            <a:off x="7310098" y="0"/>
            <a:ext cx="1833802" cy="5143500"/>
            <a:chOff x="6894286" y="0"/>
            <a:chExt cx="1833802" cy="5143500"/>
          </a:xfrm>
        </p:grpSpPr>
        <p:sp>
          <p:nvSpPr>
            <p:cNvPr id="98" name="Google Shape;98;p18"/>
            <p:cNvSpPr/>
            <p:nvPr/>
          </p:nvSpPr>
          <p:spPr>
            <a:xfrm>
              <a:off x="6894286" y="0"/>
              <a:ext cx="558900" cy="51435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18"/>
            <p:cNvSpPr/>
            <p:nvPr/>
          </p:nvSpPr>
          <p:spPr>
            <a:xfrm>
              <a:off x="7453088" y="0"/>
              <a:ext cx="1275000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0" name="Google Shape;100;p18"/>
          <p:cNvSpPr/>
          <p:nvPr/>
        </p:nvSpPr>
        <p:spPr>
          <a:xfrm>
            <a:off x="0" y="700089"/>
            <a:ext cx="106800" cy="1959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250825" y="231776"/>
            <a:ext cx="8631474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661" cy="159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" name="Google Shape;20;p3"/>
          <p:cNvSpPr/>
          <p:nvPr/>
        </p:nvSpPr>
        <p:spPr>
          <a:xfrm>
            <a:off x="0" y="231775"/>
            <a:ext cx="77642" cy="468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1_Title and 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661" cy="159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1_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>
            <a:spLocks noGrp="1"/>
          </p:cNvSpPr>
          <p:nvPr>
            <p:ph type="pic" idx="2"/>
          </p:nvPr>
        </p:nvSpPr>
        <p:spPr>
          <a:xfrm>
            <a:off x="3139439" y="0"/>
            <a:ext cx="5301615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670560" y="0"/>
            <a:ext cx="22860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288000" tIns="91425" rIns="0" bIns="91425" anchor="ctr" anchorCtr="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20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1_Title and body 2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/>
          <p:nvPr/>
        </p:nvSpPr>
        <p:spPr>
          <a:xfrm>
            <a:off x="4713528" y="0"/>
            <a:ext cx="4168771" cy="514349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324000" tIns="45700" rIns="216000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5006340" y="464820"/>
            <a:ext cx="3886834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661" cy="159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" name="Google Shape;30;p6"/>
          <p:cNvSpPr>
            <a:spLocks noGrp="1"/>
          </p:cNvSpPr>
          <p:nvPr>
            <p:ph type="pic" idx="2"/>
          </p:nvPr>
        </p:nvSpPr>
        <p:spPr>
          <a:xfrm>
            <a:off x="261700" y="464820"/>
            <a:ext cx="4168774" cy="4267518"/>
          </a:xfrm>
          <a:prstGeom prst="rect">
            <a:avLst/>
          </a:prstGeom>
          <a:noFill/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266700" dist="190500" dir="2700000" algn="tl" rotWithShape="0">
              <a:srgbClr val="000000">
                <a:alpha val="6274"/>
              </a:srgbClr>
            </a:outerShdw>
          </a:effectLst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1_Title and body 3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1" y="0"/>
            <a:ext cx="222504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7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661" cy="159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" name="Google Shape;34;p7"/>
          <p:cNvSpPr>
            <a:spLocks noGrp="1"/>
          </p:cNvSpPr>
          <p:nvPr>
            <p:ph type="pic" idx="2"/>
          </p:nvPr>
        </p:nvSpPr>
        <p:spPr>
          <a:xfrm>
            <a:off x="779225" y="411481"/>
            <a:ext cx="2893616" cy="432054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2">
  <p:cSld name="Cover2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661" cy="159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539749" y="700089"/>
            <a:ext cx="3689350" cy="195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body" idx="1"/>
          </p:nvPr>
        </p:nvSpPr>
        <p:spPr>
          <a:xfrm>
            <a:off x="539750" y="3649980"/>
            <a:ext cx="3689350" cy="1082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8"/>
          <p:cNvSpPr>
            <a:spLocks noGrp="1"/>
          </p:cNvSpPr>
          <p:nvPr>
            <p:ph type="pic" idx="2"/>
          </p:nvPr>
        </p:nvSpPr>
        <p:spPr>
          <a:xfrm>
            <a:off x="5024336" y="0"/>
            <a:ext cx="2285761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grpSp>
        <p:nvGrpSpPr>
          <p:cNvPr id="40" name="Google Shape;40;p8"/>
          <p:cNvGrpSpPr/>
          <p:nvPr/>
        </p:nvGrpSpPr>
        <p:grpSpPr>
          <a:xfrm>
            <a:off x="7310098" y="0"/>
            <a:ext cx="1833902" cy="5143500"/>
            <a:chOff x="6894286" y="0"/>
            <a:chExt cx="1833902" cy="5143500"/>
          </a:xfrm>
        </p:grpSpPr>
        <p:sp>
          <p:nvSpPr>
            <p:cNvPr id="41" name="Google Shape;41;p8"/>
            <p:cNvSpPr/>
            <p:nvPr/>
          </p:nvSpPr>
          <p:spPr>
            <a:xfrm>
              <a:off x="6894286" y="0"/>
              <a:ext cx="558802" cy="5143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8"/>
            <p:cNvSpPr/>
            <p:nvPr/>
          </p:nvSpPr>
          <p:spPr>
            <a:xfrm>
              <a:off x="7453088" y="0"/>
              <a:ext cx="1275100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3" name="Google Shape;43;p8"/>
          <p:cNvSpPr/>
          <p:nvPr/>
        </p:nvSpPr>
        <p:spPr>
          <a:xfrm>
            <a:off x="0" y="700089"/>
            <a:ext cx="106680" cy="19599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3">
  <p:cSld name="Cover3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661" cy="159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539749" y="700089"/>
            <a:ext cx="3689350" cy="195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body" idx="1"/>
          </p:nvPr>
        </p:nvSpPr>
        <p:spPr>
          <a:xfrm>
            <a:off x="539750" y="3649980"/>
            <a:ext cx="3689350" cy="1082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>
            <a:spLocks noGrp="1"/>
          </p:cNvSpPr>
          <p:nvPr>
            <p:ph type="pic" idx="2"/>
          </p:nvPr>
        </p:nvSpPr>
        <p:spPr>
          <a:xfrm>
            <a:off x="5024336" y="0"/>
            <a:ext cx="2285761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grpSp>
        <p:nvGrpSpPr>
          <p:cNvPr id="49" name="Google Shape;49;p9"/>
          <p:cNvGrpSpPr/>
          <p:nvPr/>
        </p:nvGrpSpPr>
        <p:grpSpPr>
          <a:xfrm>
            <a:off x="7310098" y="0"/>
            <a:ext cx="1833902" cy="5143500"/>
            <a:chOff x="6894286" y="0"/>
            <a:chExt cx="1833902" cy="5143500"/>
          </a:xfrm>
        </p:grpSpPr>
        <p:sp>
          <p:nvSpPr>
            <p:cNvPr id="50" name="Google Shape;50;p9"/>
            <p:cNvSpPr/>
            <p:nvPr/>
          </p:nvSpPr>
          <p:spPr>
            <a:xfrm>
              <a:off x="6894286" y="0"/>
              <a:ext cx="558802" cy="51435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51;p9"/>
            <p:cNvSpPr/>
            <p:nvPr/>
          </p:nvSpPr>
          <p:spPr>
            <a:xfrm>
              <a:off x="7453088" y="0"/>
              <a:ext cx="1275100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2" name="Google Shape;52;p9"/>
          <p:cNvSpPr/>
          <p:nvPr/>
        </p:nvSpPr>
        <p:spPr>
          <a:xfrm>
            <a:off x="0" y="700089"/>
            <a:ext cx="106680" cy="19599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1">
  <p:cSld name="Cover1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800" cy="1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marL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marL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marL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marL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marL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marL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marL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marL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9" name="Google Shape;59;p11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grpSp>
        <p:nvGrpSpPr>
          <p:cNvPr id="60" name="Google Shape;60;p11"/>
          <p:cNvGrpSpPr/>
          <p:nvPr/>
        </p:nvGrpSpPr>
        <p:grpSpPr>
          <a:xfrm>
            <a:off x="0" y="438150"/>
            <a:ext cx="4229100" cy="4267200"/>
            <a:chOff x="0" y="438150"/>
            <a:chExt cx="4229100" cy="4267200"/>
          </a:xfrm>
        </p:grpSpPr>
        <p:sp>
          <p:nvSpPr>
            <p:cNvPr id="61" name="Google Shape;61;p11"/>
            <p:cNvSpPr/>
            <p:nvPr/>
          </p:nvSpPr>
          <p:spPr>
            <a:xfrm>
              <a:off x="0" y="438150"/>
              <a:ext cx="4229100" cy="4267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p11"/>
            <p:cNvSpPr/>
            <p:nvPr/>
          </p:nvSpPr>
          <p:spPr>
            <a:xfrm>
              <a:off x="0" y="438150"/>
              <a:ext cx="250800" cy="4267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3" name="Google Shape;63;p11"/>
          <p:cNvSpPr txBox="1">
            <a:spLocks noGrp="1"/>
          </p:cNvSpPr>
          <p:nvPr>
            <p:ph type="title"/>
          </p:nvPr>
        </p:nvSpPr>
        <p:spPr>
          <a:xfrm>
            <a:off x="539749" y="700089"/>
            <a:ext cx="3387000" cy="195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539750" y="3122140"/>
            <a:ext cx="3387000" cy="10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lt1"/>
                </a:solidFill>
              </a:defRPr>
            </a:lvl1pPr>
            <a:lvl2pPr marL="91440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2pPr>
            <a:lvl3pPr marL="137160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3pPr>
            <a:lvl4pPr marL="182880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5pPr>
            <a:lvl6pPr marL="274320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661" cy="159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250825" y="231776"/>
            <a:ext cx="8631474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Autofit/>
          </a:bodyPr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250825" y="842963"/>
            <a:ext cx="8631474" cy="3889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6">
          <p15:clr>
            <a:srgbClr val="F26B43"/>
          </p15:clr>
        </p15:guide>
        <p15:guide id="2" pos="158">
          <p15:clr>
            <a:srgbClr val="F26B43"/>
          </p15:clr>
        </p15:guide>
        <p15:guide id="3" pos="5602">
          <p15:clr>
            <a:srgbClr val="F26B43"/>
          </p15:clr>
        </p15:guide>
        <p15:guide id="4" orient="horz" pos="3094">
          <p15:clr>
            <a:srgbClr val="F26B43"/>
          </p15:clr>
        </p15:guide>
        <p15:guide id="5" orient="horz" pos="2981">
          <p15:clr>
            <a:srgbClr val="F26B43"/>
          </p15:clr>
        </p15:guide>
        <p15:guide id="6" orient="horz" pos="441">
          <p15:clr>
            <a:srgbClr val="F26B43"/>
          </p15:clr>
        </p15:guide>
        <p15:guide id="7" orient="horz" pos="53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800" cy="1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250825" y="231776"/>
            <a:ext cx="8631600" cy="4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Autofit/>
          </a:bodyPr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250825" y="842963"/>
            <a:ext cx="8631600" cy="388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6">
          <p15:clr>
            <a:srgbClr val="F26B43"/>
          </p15:clr>
        </p15:guide>
        <p15:guide id="2" pos="158">
          <p15:clr>
            <a:srgbClr val="F26B43"/>
          </p15:clr>
        </p15:guide>
        <p15:guide id="3" pos="5602">
          <p15:clr>
            <a:srgbClr val="F26B43"/>
          </p15:clr>
        </p15:guide>
        <p15:guide id="4" orient="horz" pos="3094">
          <p15:clr>
            <a:srgbClr val="F26B43"/>
          </p15:clr>
        </p15:guide>
        <p15:guide id="5" orient="horz" pos="2981">
          <p15:clr>
            <a:srgbClr val="F26B43"/>
          </p15:clr>
        </p15:guide>
        <p15:guide id="6" orient="horz" pos="441">
          <p15:clr>
            <a:srgbClr val="F26B43"/>
          </p15:clr>
        </p15:guide>
        <p15:guide id="7" orient="horz" pos="53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ergy.gov/sites/default/files/2023-07/IRA%2050121%20%26%2050122%20Home%20Energy%20Rebates%20State%20Allocations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ublic.tableau.com/app/profile/nrel.buildingstock/viz/StateLevelResidentialBuildingStockandEnergyEfficiencyElectrificationPackagesAnalysis/Introduction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ergy.gov/sites/default/files/2023-07/Home_Energy_Rebates_Program_Requirements_and_Application_Instructions.pd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chris@planyourenergy.com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661" cy="159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  <p:sp>
        <p:nvSpPr>
          <p:cNvPr id="106" name="Google Shape;106;p19"/>
          <p:cNvSpPr txBox="1">
            <a:spLocks noGrp="1"/>
          </p:cNvSpPr>
          <p:nvPr>
            <p:ph type="title"/>
          </p:nvPr>
        </p:nvSpPr>
        <p:spPr>
          <a:xfrm>
            <a:off x="539750" y="700100"/>
            <a:ext cx="3489300" cy="195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46052"/>
              <a:buNone/>
            </a:pPr>
            <a:r>
              <a:rPr lang="en-US" sz="3377"/>
              <a:t>Federal Funding for State-Led Energy Efficiency Programs</a:t>
            </a:r>
            <a:endParaRPr sz="3155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97222"/>
              <a:buNone/>
            </a:pPr>
            <a:endParaRPr sz="16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62500"/>
              <a:buNone/>
            </a:pPr>
            <a:r>
              <a:rPr lang="en-US" sz="2488"/>
              <a:t>Home Energy Rebates</a:t>
            </a:r>
            <a:endParaRPr sz="2488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34615"/>
              <a:buNone/>
            </a:pPr>
            <a:endParaRPr sz="1155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62499"/>
              <a:buNone/>
            </a:pPr>
            <a:endParaRPr sz="2488"/>
          </a:p>
        </p:txBody>
      </p:sp>
      <p:sp>
        <p:nvSpPr>
          <p:cNvPr id="107" name="Google Shape;107;p19"/>
          <p:cNvSpPr txBox="1">
            <a:spLocks noGrp="1"/>
          </p:cNvSpPr>
          <p:nvPr>
            <p:ph type="body" idx="1"/>
          </p:nvPr>
        </p:nvSpPr>
        <p:spPr>
          <a:xfrm>
            <a:off x="539750" y="3122140"/>
            <a:ext cx="3387090" cy="1082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Chris Justin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Plan Your Energy</a:t>
            </a:r>
            <a:endParaRPr/>
          </a:p>
        </p:txBody>
      </p:sp>
      <p:cxnSp>
        <p:nvCxnSpPr>
          <p:cNvPr id="108" name="Google Shape;108;p19"/>
          <p:cNvCxnSpPr/>
          <p:nvPr/>
        </p:nvCxnSpPr>
        <p:spPr>
          <a:xfrm>
            <a:off x="537840" y="3006175"/>
            <a:ext cx="33909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09" name="Google Shape;109;p19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48572" t="7827" b="7827"/>
          <a:stretch/>
        </p:blipFill>
        <p:spPr>
          <a:xfrm>
            <a:off x="4441400" y="0"/>
            <a:ext cx="4702597" cy="5143502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8"/>
          <p:cNvSpPr txBox="1">
            <a:spLocks noGrp="1"/>
          </p:cNvSpPr>
          <p:nvPr>
            <p:ph type="title"/>
          </p:nvPr>
        </p:nvSpPr>
        <p:spPr>
          <a:xfrm>
            <a:off x="250825" y="231775"/>
            <a:ext cx="8565600" cy="6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>
                <a:solidFill>
                  <a:schemeClr val="dk1"/>
                </a:solidFill>
              </a:rPr>
              <a:t>We have the technology needed to improve energy efficiency</a:t>
            </a:r>
            <a:endParaRPr/>
          </a:p>
        </p:txBody>
      </p:sp>
      <p:sp>
        <p:nvSpPr>
          <p:cNvPr id="206" name="Google Shape;206;p28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800" cy="1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pic>
        <p:nvPicPr>
          <p:cNvPr id="207" name="Google Shape;20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10301" y="314500"/>
            <a:ext cx="1446825" cy="45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8855" y="1200451"/>
            <a:ext cx="2814675" cy="3589474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28"/>
          <p:cNvSpPr txBox="1"/>
          <p:nvPr/>
        </p:nvSpPr>
        <p:spPr>
          <a:xfrm>
            <a:off x="3270775" y="2070150"/>
            <a:ext cx="3735900" cy="15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>
                <a:solidFill>
                  <a:schemeClr val="dk1"/>
                </a:solidFill>
              </a:rPr>
              <a:t>Weatherization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>
                <a:solidFill>
                  <a:schemeClr val="dk1"/>
                </a:solidFill>
              </a:rPr>
              <a:t>Heat Pump Air Conditioners/Heaters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>
                <a:solidFill>
                  <a:schemeClr val="dk1"/>
                </a:solidFill>
              </a:rPr>
              <a:t>Heat Pump Water Heaters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>
                <a:solidFill>
                  <a:schemeClr val="dk1"/>
                </a:solidFill>
              </a:rPr>
              <a:t>Heat Pump Clothes Dryers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>
                <a:solidFill>
                  <a:schemeClr val="dk1"/>
                </a:solidFill>
              </a:rPr>
              <a:t>Induction Stoves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>
                <a:solidFill>
                  <a:schemeClr val="dk1"/>
                </a:solidFill>
              </a:rPr>
              <a:t>Electrical Upgrades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>
                <a:solidFill>
                  <a:schemeClr val="dk1"/>
                </a:solidFill>
              </a:rPr>
              <a:t>Etc…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9"/>
          <p:cNvSpPr txBox="1">
            <a:spLocks noGrp="1"/>
          </p:cNvSpPr>
          <p:nvPr>
            <p:ph type="title"/>
          </p:nvPr>
        </p:nvSpPr>
        <p:spPr>
          <a:xfrm>
            <a:off x="250825" y="231775"/>
            <a:ext cx="8565600" cy="6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SzPts val="1400"/>
              <a:buNone/>
            </a:pPr>
            <a:r>
              <a:rPr lang="en-US">
                <a:solidFill>
                  <a:schemeClr val="dk1"/>
                </a:solidFill>
              </a:rPr>
              <a:t>Department of Natural Resources needs help to apply for funds</a:t>
            </a:r>
            <a:endParaRPr/>
          </a:p>
        </p:txBody>
      </p:sp>
      <p:sp>
        <p:nvSpPr>
          <p:cNvPr id="215" name="Google Shape;215;p29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800" cy="1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sp>
        <p:nvSpPr>
          <p:cNvPr id="216" name="Google Shape;216;p29"/>
          <p:cNvSpPr txBox="1"/>
          <p:nvPr/>
        </p:nvSpPr>
        <p:spPr>
          <a:xfrm>
            <a:off x="302550" y="1126300"/>
            <a:ext cx="3981000" cy="23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Their concerns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>
                <a:solidFill>
                  <a:schemeClr val="dk1"/>
                </a:solidFill>
              </a:rPr>
              <a:t>Overloaded staff/workload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>
                <a:solidFill>
                  <a:schemeClr val="dk1"/>
                </a:solidFill>
              </a:rPr>
              <a:t>Strained supply chain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>
                <a:solidFill>
                  <a:schemeClr val="dk1"/>
                </a:solidFill>
              </a:rPr>
              <a:t>Difficulty administering rebates at point-of-sale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>
                <a:solidFill>
                  <a:schemeClr val="dk1"/>
                </a:solidFill>
              </a:rPr>
              <a:t>Disposal of existing appliances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>
                <a:solidFill>
                  <a:schemeClr val="dk1"/>
                </a:solidFill>
              </a:rPr>
              <a:t>Desire to combine all available incentives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>
                <a:solidFill>
                  <a:schemeClr val="dk1"/>
                </a:solidFill>
              </a:rPr>
              <a:t>Desire to maximize impact in later years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Overall, wants to “do it slow and do it right”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17" name="Google Shape;217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37525" y="1053575"/>
            <a:ext cx="4555653" cy="30363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0"/>
          <p:cNvSpPr txBox="1">
            <a:spLocks noGrp="1"/>
          </p:cNvSpPr>
          <p:nvPr>
            <p:ph type="title"/>
          </p:nvPr>
        </p:nvSpPr>
        <p:spPr>
          <a:xfrm>
            <a:off x="250825" y="231776"/>
            <a:ext cx="8631474" cy="46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Air-source heat pumps are very similar to ACs</a:t>
            </a:r>
            <a:endParaRPr/>
          </a:p>
        </p:txBody>
      </p:sp>
      <p:pic>
        <p:nvPicPr>
          <p:cNvPr id="223" name="Google Shape;223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52705" y="1104901"/>
            <a:ext cx="2814674" cy="3589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6711" y="1104901"/>
            <a:ext cx="2814674" cy="3589474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30"/>
          <p:cNvSpPr txBox="1"/>
          <p:nvPr/>
        </p:nvSpPr>
        <p:spPr>
          <a:xfrm>
            <a:off x="3849219" y="1944940"/>
            <a:ext cx="1377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Air Conditioner</a:t>
            </a:r>
            <a:endParaRPr sz="1400" b="0" i="0" u="none" strike="noStrike" cap="non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26" name="Google Shape;226;p30"/>
          <p:cNvSpPr txBox="1"/>
          <p:nvPr/>
        </p:nvSpPr>
        <p:spPr>
          <a:xfrm>
            <a:off x="4046219" y="3211395"/>
            <a:ext cx="1180299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Heat Pump</a:t>
            </a:r>
            <a:endParaRPr sz="1400" b="0" i="0" u="none" strike="noStrike" cap="non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27" name="Google Shape;227;p30"/>
          <p:cNvSpPr/>
          <p:nvPr/>
        </p:nvSpPr>
        <p:spPr>
          <a:xfrm>
            <a:off x="5158080" y="3253242"/>
            <a:ext cx="488340" cy="38891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30"/>
          <p:cNvSpPr/>
          <p:nvPr/>
        </p:nvSpPr>
        <p:spPr>
          <a:xfrm flipH="1">
            <a:off x="3357855" y="1948317"/>
            <a:ext cx="488340" cy="38891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30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661" cy="159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1"/>
          <p:cNvSpPr/>
          <p:nvPr/>
        </p:nvSpPr>
        <p:spPr>
          <a:xfrm rot="10800000" flipH="1">
            <a:off x="2946304" y="708660"/>
            <a:ext cx="3251392" cy="3251392"/>
          </a:xfrm>
          <a:prstGeom prst="ellipse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31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661" cy="159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  <p:pic>
        <p:nvPicPr>
          <p:cNvPr id="236" name="Google Shape;236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01635" y="1096877"/>
            <a:ext cx="1940730" cy="24749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7" name="Google Shape;237;p31"/>
          <p:cNvGrpSpPr/>
          <p:nvPr/>
        </p:nvGrpSpPr>
        <p:grpSpPr>
          <a:xfrm>
            <a:off x="368994" y="3116580"/>
            <a:ext cx="3105726" cy="1251527"/>
            <a:chOff x="368994" y="3116580"/>
            <a:chExt cx="3105726" cy="1251527"/>
          </a:xfrm>
        </p:grpSpPr>
        <p:sp>
          <p:nvSpPr>
            <p:cNvPr id="238" name="Google Shape;238;p31"/>
            <p:cNvSpPr txBox="1"/>
            <p:nvPr/>
          </p:nvSpPr>
          <p:spPr>
            <a:xfrm>
              <a:off x="368994" y="3121612"/>
              <a:ext cx="2351696" cy="12464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Heat pumps are </a:t>
              </a:r>
              <a:br>
                <a:rPr lang="en-US" sz="14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</a:br>
              <a:r>
                <a:rPr lang="en-US" sz="14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safer than natural gas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r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Natural gas exposure increases asthma and cancer risk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31"/>
            <p:cNvSpPr/>
            <p:nvPr/>
          </p:nvSpPr>
          <p:spPr>
            <a:xfrm>
              <a:off x="2799476" y="3191888"/>
              <a:ext cx="50754" cy="4146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31"/>
            <p:cNvSpPr/>
            <p:nvPr/>
          </p:nvSpPr>
          <p:spPr>
            <a:xfrm>
              <a:off x="2941320" y="3116580"/>
              <a:ext cx="533400" cy="274320"/>
            </a:xfrm>
            <a:custGeom>
              <a:avLst/>
              <a:gdLst/>
              <a:ahLst/>
              <a:cxnLst/>
              <a:rect l="l" t="t" r="r" b="b"/>
              <a:pathLst>
                <a:path w="533400" h="274320" extrusionOk="0">
                  <a:moveTo>
                    <a:pt x="0" y="274320"/>
                  </a:moveTo>
                  <a:lnTo>
                    <a:pt x="243840" y="274320"/>
                  </a:lnTo>
                  <a:lnTo>
                    <a:pt x="533400" y="0"/>
                  </a:lnTo>
                </a:path>
              </a:pathLst>
            </a:custGeom>
            <a:noFill/>
            <a:ln w="254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41" name="Google Shape;241;p31"/>
          <p:cNvGrpSpPr/>
          <p:nvPr/>
        </p:nvGrpSpPr>
        <p:grpSpPr>
          <a:xfrm>
            <a:off x="368994" y="1022036"/>
            <a:ext cx="3105726" cy="1323439"/>
            <a:chOff x="368994" y="1022036"/>
            <a:chExt cx="3105726" cy="1323439"/>
          </a:xfrm>
        </p:grpSpPr>
        <p:sp>
          <p:nvSpPr>
            <p:cNvPr id="242" name="Google Shape;242;p31"/>
            <p:cNvSpPr txBox="1"/>
            <p:nvPr/>
          </p:nvSpPr>
          <p:spPr>
            <a:xfrm>
              <a:off x="368994" y="1022036"/>
              <a:ext cx="2351696" cy="13234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Heat pumps save money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r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Save an average </a:t>
              </a:r>
              <a:br>
                <a:rPr lang="en-US" sz="14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</a:br>
              <a:r>
                <a:rPr lang="en-US" sz="14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of $300/year</a:t>
              </a:r>
              <a:endParaRPr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  <a:p>
              <a:pPr marL="0" marR="0" lvl="0" indent="0" algn="r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Can avoid </a:t>
              </a:r>
              <a:br>
                <a:rPr lang="en-US" sz="14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</a:br>
              <a:r>
                <a:rPr lang="en-US" sz="14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installing a furnace</a:t>
              </a:r>
              <a:endParaRPr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43" name="Google Shape;243;p31"/>
            <p:cNvSpPr/>
            <p:nvPr/>
          </p:nvSpPr>
          <p:spPr>
            <a:xfrm>
              <a:off x="2799476" y="1074897"/>
              <a:ext cx="50754" cy="2066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31"/>
            <p:cNvSpPr/>
            <p:nvPr/>
          </p:nvSpPr>
          <p:spPr>
            <a:xfrm rot="10800000" flipH="1">
              <a:off x="2941320" y="1193465"/>
              <a:ext cx="533400" cy="274320"/>
            </a:xfrm>
            <a:custGeom>
              <a:avLst/>
              <a:gdLst/>
              <a:ahLst/>
              <a:cxnLst/>
              <a:rect l="l" t="t" r="r" b="b"/>
              <a:pathLst>
                <a:path w="533400" h="274320" extrusionOk="0">
                  <a:moveTo>
                    <a:pt x="0" y="274320"/>
                  </a:moveTo>
                  <a:lnTo>
                    <a:pt x="243840" y="274320"/>
                  </a:lnTo>
                  <a:lnTo>
                    <a:pt x="533400" y="0"/>
                  </a:lnTo>
                </a:path>
              </a:pathLst>
            </a:custGeom>
            <a:noFill/>
            <a:ln w="254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45" name="Google Shape;245;p31"/>
          <p:cNvGrpSpPr/>
          <p:nvPr/>
        </p:nvGrpSpPr>
        <p:grpSpPr>
          <a:xfrm>
            <a:off x="5608310" y="3116580"/>
            <a:ext cx="3273989" cy="1543915"/>
            <a:chOff x="5608310" y="3116580"/>
            <a:chExt cx="3273989" cy="1543915"/>
          </a:xfrm>
        </p:grpSpPr>
        <p:sp>
          <p:nvSpPr>
            <p:cNvPr id="246" name="Google Shape;246;p31"/>
            <p:cNvSpPr txBox="1"/>
            <p:nvPr/>
          </p:nvSpPr>
          <p:spPr>
            <a:xfrm>
              <a:off x="6360795" y="3121612"/>
              <a:ext cx="2521504" cy="15388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Heat pumps are better for the environment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Use less energy than other heating methods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Do not directly produce greenhouse gas emissions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31"/>
            <p:cNvSpPr/>
            <p:nvPr/>
          </p:nvSpPr>
          <p:spPr>
            <a:xfrm>
              <a:off x="6260987" y="3191888"/>
              <a:ext cx="50754" cy="4146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31"/>
            <p:cNvSpPr/>
            <p:nvPr/>
          </p:nvSpPr>
          <p:spPr>
            <a:xfrm flipH="1">
              <a:off x="5608310" y="3116580"/>
              <a:ext cx="533400" cy="274320"/>
            </a:xfrm>
            <a:custGeom>
              <a:avLst/>
              <a:gdLst/>
              <a:ahLst/>
              <a:cxnLst/>
              <a:rect l="l" t="t" r="r" b="b"/>
              <a:pathLst>
                <a:path w="533400" h="274320" extrusionOk="0">
                  <a:moveTo>
                    <a:pt x="0" y="274320"/>
                  </a:moveTo>
                  <a:lnTo>
                    <a:pt x="243840" y="274320"/>
                  </a:lnTo>
                  <a:lnTo>
                    <a:pt x="533400" y="0"/>
                  </a:lnTo>
                </a:path>
              </a:pathLst>
            </a:custGeom>
            <a:noFill/>
            <a:ln w="254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49" name="Google Shape;249;p31"/>
          <p:cNvGrpSpPr/>
          <p:nvPr/>
        </p:nvGrpSpPr>
        <p:grpSpPr>
          <a:xfrm>
            <a:off x="5608310" y="1022036"/>
            <a:ext cx="3284865" cy="1184940"/>
            <a:chOff x="5608310" y="1022036"/>
            <a:chExt cx="3284865" cy="1184940"/>
          </a:xfrm>
        </p:grpSpPr>
        <p:sp>
          <p:nvSpPr>
            <p:cNvPr id="250" name="Google Shape;250;p31"/>
            <p:cNvSpPr txBox="1"/>
            <p:nvPr/>
          </p:nvSpPr>
          <p:spPr>
            <a:xfrm>
              <a:off x="6360795" y="1022036"/>
              <a:ext cx="2532380" cy="118494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Heat pumps increase comfort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Reduced humidity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Tighter temperature regulation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Less noise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31"/>
            <p:cNvSpPr/>
            <p:nvPr/>
          </p:nvSpPr>
          <p:spPr>
            <a:xfrm>
              <a:off x="6260987" y="1074897"/>
              <a:ext cx="50754" cy="2066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31"/>
            <p:cNvSpPr/>
            <p:nvPr/>
          </p:nvSpPr>
          <p:spPr>
            <a:xfrm rot="10800000">
              <a:off x="5608310" y="1193465"/>
              <a:ext cx="533400" cy="274320"/>
            </a:xfrm>
            <a:custGeom>
              <a:avLst/>
              <a:gdLst/>
              <a:ahLst/>
              <a:cxnLst/>
              <a:rect l="l" t="t" r="r" b="b"/>
              <a:pathLst>
                <a:path w="533400" h="274320" extrusionOk="0">
                  <a:moveTo>
                    <a:pt x="0" y="274320"/>
                  </a:moveTo>
                  <a:lnTo>
                    <a:pt x="243840" y="274320"/>
                  </a:lnTo>
                  <a:lnTo>
                    <a:pt x="533400" y="0"/>
                  </a:lnTo>
                </a:path>
              </a:pathLst>
            </a:custGeom>
            <a:noFill/>
            <a:ln w="254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0"/>
          <p:cNvSpPr/>
          <p:nvPr/>
        </p:nvSpPr>
        <p:spPr>
          <a:xfrm>
            <a:off x="250825" y="0"/>
            <a:ext cx="42312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288000" tIns="45700" rIns="828000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250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Louisiana has been allocated $212M in federal funds to increase residential energy efficiency</a:t>
            </a:r>
            <a:endParaRPr sz="1900"/>
          </a:p>
        </p:txBody>
      </p:sp>
      <p:sp>
        <p:nvSpPr>
          <p:cNvPr id="115" name="Google Shape;115;p20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800" cy="1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sp>
        <p:nvSpPr>
          <p:cNvPr id="116" name="Google Shape;116;p20"/>
          <p:cNvSpPr/>
          <p:nvPr/>
        </p:nvSpPr>
        <p:spPr>
          <a:xfrm>
            <a:off x="250825" y="2167639"/>
            <a:ext cx="77700" cy="808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7" name="Google Shape;117;p20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41975" y="110100"/>
            <a:ext cx="4001275" cy="4801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1"/>
          <p:cNvSpPr txBox="1"/>
          <p:nvPr/>
        </p:nvSpPr>
        <p:spPr>
          <a:xfrm>
            <a:off x="5651558" y="925092"/>
            <a:ext cx="3353400" cy="3559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US" sz="1700" dirty="0">
                <a:solidFill>
                  <a:srgbClr val="434343"/>
                </a:solidFill>
              </a:rPr>
              <a:t>Rebates are</a:t>
            </a:r>
            <a:endParaRPr sz="1700" dirty="0">
              <a:solidFill>
                <a:srgbClr val="434343"/>
              </a:solidFill>
            </a:endParaRPr>
          </a:p>
          <a:p>
            <a:pPr marL="457200" lvl="0" indent="-3365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700"/>
              <a:buChar char="●"/>
            </a:pPr>
            <a:r>
              <a:rPr lang="en-US" sz="1700" dirty="0">
                <a:solidFill>
                  <a:srgbClr val="434343"/>
                </a:solidFill>
              </a:rPr>
              <a:t>mostly for low- and middle-income households</a:t>
            </a:r>
          </a:p>
          <a:p>
            <a:pPr marL="45720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700"/>
              <a:buChar char="●"/>
            </a:pPr>
            <a:r>
              <a:rPr lang="en-US" sz="1700" dirty="0">
                <a:solidFill>
                  <a:srgbClr val="434343"/>
                </a:solidFill>
              </a:rPr>
              <a:t>often upfront discounts</a:t>
            </a:r>
          </a:p>
          <a:p>
            <a:pPr marL="45720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700"/>
              <a:buChar char="●"/>
            </a:pPr>
            <a:r>
              <a:rPr lang="en-US" sz="1700" dirty="0">
                <a:solidFill>
                  <a:srgbClr val="434343"/>
                </a:solidFill>
              </a:rPr>
              <a:t>in addition to federal tax credits</a:t>
            </a: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400"/>
              </a:spcAft>
              <a:buNone/>
            </a:pPr>
            <a:r>
              <a:rPr lang="en-US" sz="1700" dirty="0">
                <a:solidFill>
                  <a:srgbClr val="434343"/>
                </a:solidFill>
              </a:rPr>
              <a:t>Contractors receive up to an extra $500 for providing these services</a:t>
            </a:r>
            <a:endParaRPr sz="1700" dirty="0">
              <a:solidFill>
                <a:srgbClr val="434343"/>
              </a:solidFill>
            </a:endParaRPr>
          </a:p>
        </p:txBody>
      </p:sp>
      <p:sp>
        <p:nvSpPr>
          <p:cNvPr id="123" name="Google Shape;123;p21"/>
          <p:cNvSpPr txBox="1">
            <a:spLocks noGrp="1"/>
          </p:cNvSpPr>
          <p:nvPr>
            <p:ph type="title"/>
          </p:nvPr>
        </p:nvSpPr>
        <p:spPr>
          <a:xfrm>
            <a:off x="250825" y="231775"/>
            <a:ext cx="8565600" cy="6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SzPts val="1400"/>
              <a:buNone/>
            </a:pPr>
            <a:r>
              <a:rPr lang="en-US" sz="2200">
                <a:solidFill>
                  <a:schemeClr val="dk1"/>
                </a:solidFill>
              </a:rPr>
              <a:t>Home Energy Rebates pay up to $14,000 per household for energy efficiency upgrades</a:t>
            </a:r>
            <a:endParaRPr sz="2200">
              <a:solidFill>
                <a:schemeClr val="dk1"/>
              </a:solidFill>
            </a:endParaRPr>
          </a:p>
        </p:txBody>
      </p:sp>
      <p:sp>
        <p:nvSpPr>
          <p:cNvPr id="124" name="Google Shape;124;p21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800" cy="1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graphicFrame>
        <p:nvGraphicFramePr>
          <p:cNvPr id="125" name="Google Shape;125;p21"/>
          <p:cNvGraphicFramePr/>
          <p:nvPr>
            <p:extLst>
              <p:ext uri="{D42A27DB-BD31-4B8C-83A1-F6EECF244321}">
                <p14:modId xmlns:p14="http://schemas.microsoft.com/office/powerpoint/2010/main" val="3744019048"/>
              </p:ext>
            </p:extLst>
          </p:nvPr>
        </p:nvGraphicFramePr>
        <p:xfrm>
          <a:off x="202674" y="1467264"/>
          <a:ext cx="5199375" cy="2651760"/>
        </p:xfrm>
        <a:graphic>
          <a:graphicData uri="http://schemas.openxmlformats.org/drawingml/2006/table">
            <a:tbl>
              <a:tblPr>
                <a:noFill/>
                <a:tableStyleId>{5EC20929-B32B-4025-B133-46BA0E12D3A4}</a:tableStyleId>
              </a:tblPr>
              <a:tblGrid>
                <a:gridCol w="2444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/>
                        <a:t>Item</a:t>
                      </a:r>
                      <a:endParaRPr sz="1100" b="1"/>
                    </a:p>
                  </a:txBody>
                  <a:tcPr marL="63500" marR="63500" marT="63500" marB="63500">
                    <a:lnL cap="flat" cmpd="sng">
                      <a:solidFill>
                        <a:srgbClr val="FF99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99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99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99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1F3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 dirty="0"/>
                        <a:t>Maximum Discount</a:t>
                      </a:r>
                      <a:endParaRPr sz="1100" b="1" dirty="0"/>
                    </a:p>
                  </a:txBody>
                  <a:tcPr marL="63500" marR="63500" marT="63500" marB="63500">
                    <a:lnL w="12700" cap="flat" cmpd="sng">
                      <a:solidFill>
                        <a:srgbClr val="FF99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99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99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99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1F3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/>
                        <a:t>Point-of-Sale?</a:t>
                      </a:r>
                      <a:endParaRPr sz="1100" b="1"/>
                    </a:p>
                  </a:txBody>
                  <a:tcPr marL="63500" marR="63500" marT="63500" marB="63500">
                    <a:lnL w="12700" cap="flat" cmpd="sng">
                      <a:solidFill>
                        <a:srgbClr val="FF99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 cmpd="sng">
                      <a:solidFill>
                        <a:srgbClr val="FF99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99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99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1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Heat Pump Air Conditioner/Heater</a:t>
                      </a:r>
                      <a:endParaRPr sz="1100"/>
                    </a:p>
                  </a:txBody>
                  <a:tcPr marL="63500" marR="63500" marT="63500" marB="63500">
                    <a:lnL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99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$8,000</a:t>
                      </a:r>
                      <a:endParaRPr sz="1100"/>
                    </a:p>
                  </a:txBody>
                  <a:tcPr marL="63500" marR="63500" marT="63500" marB="63500">
                    <a:lnL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99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rgbClr val="93C47D"/>
                          </a:solidFill>
                        </a:rPr>
                        <a:t>Yes</a:t>
                      </a:r>
                      <a:endParaRPr sz="1100" b="1">
                        <a:solidFill>
                          <a:srgbClr val="93C47D"/>
                        </a:solidFill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99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Efficiency Rebates</a:t>
                      </a:r>
                      <a:endParaRPr sz="1100"/>
                    </a:p>
                  </a:txBody>
                  <a:tcPr marL="63500" marR="63500" marT="63500" marB="63500">
                    <a:lnL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$8,000</a:t>
                      </a:r>
                      <a:endParaRPr sz="1100"/>
                    </a:p>
                  </a:txBody>
                  <a:tcPr marL="63500" marR="63500" marT="63500" marB="63500">
                    <a:lnL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No</a:t>
                      </a:r>
                      <a:endParaRPr sz="1100"/>
                    </a:p>
                  </a:txBody>
                  <a:tcPr marL="63500" marR="63500" marT="63500" marB="63500">
                    <a:lnL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Electric Panel</a:t>
                      </a:r>
                      <a:endParaRPr sz="1100"/>
                    </a:p>
                  </a:txBody>
                  <a:tcPr marL="63500" marR="63500" marT="63500" marB="63500">
                    <a:lnL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$4,000</a:t>
                      </a:r>
                      <a:endParaRPr sz="1100"/>
                    </a:p>
                  </a:txBody>
                  <a:tcPr marL="63500" marR="63500" marT="63500" marB="63500">
                    <a:lnL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rgbClr val="93C47D"/>
                          </a:solidFill>
                        </a:rPr>
                        <a:t>Yes</a:t>
                      </a:r>
                      <a:endParaRPr sz="1100"/>
                    </a:p>
                  </a:txBody>
                  <a:tcPr marL="63500" marR="63500" marT="63500" marB="63500">
                    <a:lnL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Electric Wiring</a:t>
                      </a:r>
                      <a:endParaRPr sz="1100"/>
                    </a:p>
                  </a:txBody>
                  <a:tcPr marL="63500" marR="63500" marT="63500" marB="63500">
                    <a:lnL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$2,500</a:t>
                      </a:r>
                      <a:endParaRPr sz="1100"/>
                    </a:p>
                  </a:txBody>
                  <a:tcPr marL="63500" marR="63500" marT="63500" marB="63500">
                    <a:lnL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rgbClr val="93C47D"/>
                          </a:solidFill>
                        </a:rPr>
                        <a:t>Yes</a:t>
                      </a:r>
                      <a:endParaRPr sz="1100"/>
                    </a:p>
                  </a:txBody>
                  <a:tcPr marL="63500" marR="63500" marT="63500" marB="63500">
                    <a:lnL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Heat Pump Water Heater</a:t>
                      </a:r>
                      <a:endParaRPr sz="1100"/>
                    </a:p>
                  </a:txBody>
                  <a:tcPr marL="63500" marR="63500" marT="63500" marB="63500">
                    <a:lnL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$1,750</a:t>
                      </a:r>
                      <a:endParaRPr sz="1100"/>
                    </a:p>
                  </a:txBody>
                  <a:tcPr marL="63500" marR="63500" marT="63500" marB="63500">
                    <a:lnL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rgbClr val="93C47D"/>
                          </a:solidFill>
                        </a:rPr>
                        <a:t>Yes</a:t>
                      </a:r>
                      <a:endParaRPr sz="1100"/>
                    </a:p>
                  </a:txBody>
                  <a:tcPr marL="63500" marR="63500" marT="63500" marB="63500">
                    <a:lnL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Weatherization</a:t>
                      </a:r>
                      <a:endParaRPr sz="1100"/>
                    </a:p>
                  </a:txBody>
                  <a:tcPr marL="63500" marR="63500" marT="63500" marB="63500">
                    <a:lnL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$1,600</a:t>
                      </a:r>
                      <a:endParaRPr sz="1100"/>
                    </a:p>
                  </a:txBody>
                  <a:tcPr marL="63500" marR="63500" marT="63500" marB="63500">
                    <a:lnL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rgbClr val="93C47D"/>
                          </a:solidFill>
                        </a:rPr>
                        <a:t>Yes</a:t>
                      </a:r>
                      <a:endParaRPr sz="1100"/>
                    </a:p>
                  </a:txBody>
                  <a:tcPr marL="63500" marR="63500" marT="63500" marB="63500">
                    <a:lnL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Electric/Induction Stove</a:t>
                      </a:r>
                      <a:endParaRPr sz="1100"/>
                    </a:p>
                  </a:txBody>
                  <a:tcPr marL="63500" marR="63500" marT="63500" marB="63500">
                    <a:lnL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$840</a:t>
                      </a:r>
                      <a:endParaRPr sz="1100"/>
                    </a:p>
                  </a:txBody>
                  <a:tcPr marL="63500" marR="63500" marT="63500" marB="63500">
                    <a:lnL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>
                          <a:solidFill>
                            <a:srgbClr val="93C47D"/>
                          </a:solidFill>
                        </a:rPr>
                        <a:t>Yes</a:t>
                      </a:r>
                      <a:endParaRPr sz="1100"/>
                    </a:p>
                  </a:txBody>
                  <a:tcPr marL="63500" marR="63500" marT="63500" marB="63500">
                    <a:lnL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Heat Pump Clothes Dryer</a:t>
                      </a:r>
                      <a:endParaRPr sz="1100"/>
                    </a:p>
                  </a:txBody>
                  <a:tcPr marL="63500" marR="63500" marT="63500" marB="63500">
                    <a:lnL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$840</a:t>
                      </a:r>
                      <a:endParaRPr sz="1100"/>
                    </a:p>
                  </a:txBody>
                  <a:tcPr marL="63500" marR="63500" marT="63500" marB="63500">
                    <a:lnL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 dirty="0">
                          <a:solidFill>
                            <a:srgbClr val="93C47D"/>
                          </a:solidFill>
                        </a:rPr>
                        <a:t>Yes</a:t>
                      </a:r>
                      <a:endParaRPr sz="1100" dirty="0"/>
                    </a:p>
                  </a:txBody>
                  <a:tcPr marL="63500" marR="63500" marT="63500" marB="63500">
                    <a:lnL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DC1C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2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025" y="78125"/>
            <a:ext cx="9026652" cy="4923225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2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800" cy="1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sp>
        <p:nvSpPr>
          <p:cNvPr id="132" name="Google Shape;132;p22"/>
          <p:cNvSpPr/>
          <p:nvPr/>
        </p:nvSpPr>
        <p:spPr>
          <a:xfrm>
            <a:off x="45025" y="482975"/>
            <a:ext cx="9026700" cy="7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288000" tIns="45700" rIns="828000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Louisiana households would save 42-51% on energy bills!</a:t>
            </a:r>
            <a:endParaRPr sz="2200">
              <a:solidFill>
                <a:schemeClr val="accen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33" name="Google Shape;133;p22"/>
          <p:cNvSpPr/>
          <p:nvPr/>
        </p:nvSpPr>
        <p:spPr>
          <a:xfrm>
            <a:off x="45025" y="482974"/>
            <a:ext cx="81600" cy="72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22"/>
          <p:cNvSpPr/>
          <p:nvPr/>
        </p:nvSpPr>
        <p:spPr>
          <a:xfrm>
            <a:off x="3254650" y="1999150"/>
            <a:ext cx="1033200" cy="2051100"/>
          </a:xfrm>
          <a:prstGeom prst="rect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3"/>
          <p:cNvSpPr txBox="1">
            <a:spLocks noGrp="1"/>
          </p:cNvSpPr>
          <p:nvPr>
            <p:ph type="title"/>
          </p:nvPr>
        </p:nvSpPr>
        <p:spPr>
          <a:xfrm>
            <a:off x="250825" y="231775"/>
            <a:ext cx="8565515" cy="641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SzPts val="1400"/>
              <a:buNone/>
            </a:pPr>
            <a:r>
              <a:rPr lang="en-US" sz="2200">
                <a:solidFill>
                  <a:schemeClr val="dk1"/>
                </a:solidFill>
              </a:rPr>
              <a:t>Home Energy Rebates complement LPSC plans</a:t>
            </a:r>
            <a:endParaRPr sz="2200"/>
          </a:p>
        </p:txBody>
      </p:sp>
      <p:sp>
        <p:nvSpPr>
          <p:cNvPr id="140" name="Google Shape;140;p23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661" cy="159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pic>
        <p:nvPicPr>
          <p:cNvPr id="141" name="Google Shape;141;p23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69525" y="1424865"/>
            <a:ext cx="4006175" cy="316112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23"/>
          <p:cNvGrpSpPr/>
          <p:nvPr/>
        </p:nvGrpSpPr>
        <p:grpSpPr>
          <a:xfrm>
            <a:off x="326425" y="873479"/>
            <a:ext cx="4506600" cy="3712508"/>
            <a:chOff x="-296993" y="998480"/>
            <a:chExt cx="4506600" cy="3733791"/>
          </a:xfrm>
        </p:grpSpPr>
        <p:sp>
          <p:nvSpPr>
            <p:cNvPr id="143" name="Google Shape;143;p23"/>
            <p:cNvSpPr/>
            <p:nvPr/>
          </p:nvSpPr>
          <p:spPr>
            <a:xfrm>
              <a:off x="-296993" y="1699271"/>
              <a:ext cx="4506600" cy="3033000"/>
            </a:xfrm>
            <a:prstGeom prst="roundRect">
              <a:avLst>
                <a:gd name="adj" fmla="val 5304"/>
              </a:avLst>
            </a:prstGeom>
            <a:solidFill>
              <a:srgbClr val="F1CFD3">
                <a:alpha val="33330"/>
              </a:srgbClr>
            </a:solidFill>
            <a:ln>
              <a:noFill/>
            </a:ln>
          </p:spPr>
          <p:txBody>
            <a:bodyPr spcFirstLastPara="1" wrap="square" lIns="91425" tIns="1008000" rIns="91425" bIns="45700" anchor="t" anchorCtr="0">
              <a:noAutofit/>
            </a:bodyPr>
            <a:lstStyle/>
            <a:p>
              <a:pPr marL="457200" marR="0" lvl="0" indent="-34290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Char char="●"/>
              </a:pPr>
              <a:r>
                <a:rPr lang="en-US" sz="1800">
                  <a:solidFill>
                    <a:schemeClr val="dk1"/>
                  </a:solidFill>
                </a:rPr>
                <a:t>Aligned with LPSC goal of increasing EE impact throughout the state</a:t>
              </a:r>
              <a:endParaRPr sz="1800">
                <a:solidFill>
                  <a:schemeClr val="dk1"/>
                </a:solidFill>
              </a:endParaRPr>
            </a:p>
            <a:p>
              <a:pPr marL="457200" marR="0" lvl="0" indent="-3429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Char char="●"/>
              </a:pPr>
              <a:r>
                <a:rPr lang="en-US" sz="1800">
                  <a:solidFill>
                    <a:schemeClr val="dk1"/>
                  </a:solidFill>
                </a:rPr>
                <a:t>Comes with its own administrative funding ($5M already claimed)</a:t>
              </a:r>
              <a:endParaRPr sz="1800">
                <a:solidFill>
                  <a:schemeClr val="dk1"/>
                </a:solidFill>
              </a:endParaRPr>
            </a:p>
            <a:p>
              <a:pPr marL="457200" lvl="0" indent="-34290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Char char="●"/>
              </a:pPr>
              <a:r>
                <a:rPr lang="en-US" sz="1800">
                  <a:solidFill>
                    <a:schemeClr val="dk1"/>
                  </a:solidFill>
                </a:rPr>
                <a:t>Intended to “braid” with state and local EE measures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44" name="Google Shape;144;p23"/>
            <p:cNvSpPr/>
            <p:nvPr/>
          </p:nvSpPr>
          <p:spPr>
            <a:xfrm>
              <a:off x="1169866" y="998480"/>
              <a:ext cx="1572900" cy="1572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431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45" name="Google Shape;145;p23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641361" y="1319162"/>
              <a:ext cx="629902" cy="93154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4"/>
          <p:cNvSpPr txBox="1">
            <a:spLocks noGrp="1"/>
          </p:cNvSpPr>
          <p:nvPr>
            <p:ph type="title"/>
          </p:nvPr>
        </p:nvSpPr>
        <p:spPr>
          <a:xfrm>
            <a:off x="250825" y="231775"/>
            <a:ext cx="8565600" cy="6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SzPts val="1400"/>
              <a:buNone/>
            </a:pPr>
            <a:r>
              <a:rPr lang="en-US" sz="2200">
                <a:solidFill>
                  <a:schemeClr val="dk1"/>
                </a:solidFill>
              </a:rPr>
              <a:t>Local businesses are eager to unlock these funds</a:t>
            </a:r>
            <a:endParaRPr sz="2200">
              <a:solidFill>
                <a:schemeClr val="dk1"/>
              </a:solidFill>
            </a:endParaRPr>
          </a:p>
        </p:txBody>
      </p:sp>
      <p:sp>
        <p:nvSpPr>
          <p:cNvPr id="151" name="Google Shape;151;p24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800" cy="1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pic>
        <p:nvPicPr>
          <p:cNvPr id="152" name="Google Shape;15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6800" y="890538"/>
            <a:ext cx="3603175" cy="988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0830" y="3129100"/>
            <a:ext cx="1877925" cy="187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90000" y="1060938"/>
            <a:ext cx="2952750" cy="64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05775" y="2060975"/>
            <a:ext cx="4321201" cy="886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512055" y="3129100"/>
            <a:ext cx="3236803" cy="1823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01906" y="3075050"/>
            <a:ext cx="1646314" cy="187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CAF1332-2C27-6544-AD6B-D7B8DD99D44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0825" y="2042844"/>
            <a:ext cx="4164311" cy="92247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5"/>
          <p:cNvSpPr txBox="1">
            <a:spLocks noGrp="1"/>
          </p:cNvSpPr>
          <p:nvPr>
            <p:ph type="title"/>
          </p:nvPr>
        </p:nvSpPr>
        <p:spPr>
          <a:xfrm>
            <a:off x="250825" y="231775"/>
            <a:ext cx="8565600" cy="6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2200">
                <a:solidFill>
                  <a:schemeClr val="dk1"/>
                </a:solidFill>
              </a:rPr>
              <a:t>Incorporate Home Energy Rebates in planning for LA’s EE program</a:t>
            </a:r>
            <a:endParaRPr sz="2200">
              <a:solidFill>
                <a:schemeClr val="dk1"/>
              </a:solidFill>
            </a:endParaRPr>
          </a:p>
        </p:txBody>
      </p:sp>
      <p:sp>
        <p:nvSpPr>
          <p:cNvPr id="164" name="Google Shape;164;p25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800" cy="1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sp>
        <p:nvSpPr>
          <p:cNvPr id="165" name="Google Shape;165;p25"/>
          <p:cNvSpPr txBox="1"/>
          <p:nvPr/>
        </p:nvSpPr>
        <p:spPr>
          <a:xfrm>
            <a:off x="302550" y="1126299"/>
            <a:ext cx="4347300" cy="3587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 dirty="0">
                <a:solidFill>
                  <a:schemeClr val="dk1"/>
                </a:solidFill>
              </a:rPr>
              <a:t>We are in position to help</a:t>
            </a:r>
            <a:endParaRPr sz="1800" dirty="0">
              <a:solidFill>
                <a:schemeClr val="dk1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US" sz="1800" dirty="0">
                <a:solidFill>
                  <a:schemeClr val="dk1"/>
                </a:solidFill>
              </a:rPr>
              <a:t>know exactly what’s available</a:t>
            </a:r>
            <a:endParaRPr sz="1800" dirty="0">
              <a:solidFill>
                <a:schemeClr val="dk1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US" sz="1800" dirty="0">
                <a:solidFill>
                  <a:schemeClr val="dk1"/>
                </a:solidFill>
              </a:rPr>
              <a:t>have direct financial stake</a:t>
            </a:r>
            <a:endParaRPr sz="1800" dirty="0">
              <a:solidFill>
                <a:schemeClr val="dk1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US" sz="1800" dirty="0">
                <a:solidFill>
                  <a:schemeClr val="dk1"/>
                </a:solidFill>
              </a:rPr>
              <a:t>direct lines to several affected groups (SELACACI, Housing Louisiana, </a:t>
            </a:r>
            <a:r>
              <a:rPr lang="en-US" sz="1800" dirty="0" err="1">
                <a:solidFill>
                  <a:schemeClr val="dk1"/>
                </a:solidFill>
              </a:rPr>
              <a:t>etc</a:t>
            </a:r>
            <a:r>
              <a:rPr lang="en-US" sz="1800" dirty="0">
                <a:solidFill>
                  <a:schemeClr val="dk1"/>
                </a:solidFill>
              </a:rPr>
              <a:t>…)</a:t>
            </a:r>
            <a:endParaRPr sz="1800" dirty="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 dirty="0">
                <a:solidFill>
                  <a:schemeClr val="dk1"/>
                </a:solidFill>
              </a:rPr>
              <a:t>Will you meet with me to help advance the Home Energy Rebates program?</a:t>
            </a:r>
          </a:p>
          <a:p>
            <a:pPr marL="914400" lvl="1" indent="-342900">
              <a:lnSpc>
                <a:spcPct val="115000"/>
              </a:lnSpc>
              <a:buClr>
                <a:schemeClr val="dk1"/>
              </a:buClr>
              <a:buSzPts val="1800"/>
              <a:buChar char="○"/>
            </a:pPr>
            <a:r>
              <a:rPr lang="en-US" sz="1800" dirty="0">
                <a:solidFill>
                  <a:schemeClr val="dk1"/>
                </a:solidFill>
                <a:hlinkClick r:id="rId3"/>
              </a:rPr>
              <a:t>chris@planyourenergy.com</a:t>
            </a:r>
            <a:endParaRPr lang="en-US" sz="1800" dirty="0">
              <a:solidFill>
                <a:schemeClr val="dk1"/>
              </a:solidFill>
            </a:endParaRPr>
          </a:p>
          <a:p>
            <a:pPr marL="914400" lvl="1" indent="-342900">
              <a:lnSpc>
                <a:spcPct val="115000"/>
              </a:lnSpc>
              <a:buClr>
                <a:schemeClr val="dk1"/>
              </a:buClr>
              <a:buSzPts val="1800"/>
              <a:buChar char="○"/>
            </a:pPr>
            <a:r>
              <a:rPr lang="en-US" sz="1800" dirty="0">
                <a:solidFill>
                  <a:schemeClr val="dk1"/>
                </a:solidFill>
              </a:rPr>
              <a:t>(504) 434-2234</a:t>
            </a: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endParaRPr lang="en-US" sz="1800" dirty="0">
              <a:solidFill>
                <a:schemeClr val="dk1"/>
              </a:solidFill>
            </a:endParaRPr>
          </a:p>
        </p:txBody>
      </p:sp>
      <p:pic>
        <p:nvPicPr>
          <p:cNvPr id="166" name="Google Shape;166;p25"/>
          <p:cNvPicPr preferRelativeResize="0">
            <a:picLocks noGrp="1"/>
          </p:cNvPicPr>
          <p:nvPr>
            <p:ph type="pic" idx="2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4971375" y="873474"/>
            <a:ext cx="3845051" cy="3936124"/>
          </a:xfrm>
          <a:prstGeom prst="rect">
            <a:avLst/>
          </a:prstGeom>
          <a:noFill/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266700" dist="190500" dir="2700000" algn="tl" rotWithShape="0">
              <a:srgbClr val="000000">
                <a:alpha val="627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6"/>
          <p:cNvSpPr/>
          <p:nvPr/>
        </p:nvSpPr>
        <p:spPr>
          <a:xfrm>
            <a:off x="0" y="0"/>
            <a:ext cx="9144000" cy="25689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26"/>
          <p:cNvSpPr txBox="1">
            <a:spLocks noGrp="1"/>
          </p:cNvSpPr>
          <p:nvPr>
            <p:ph type="title"/>
          </p:nvPr>
        </p:nvSpPr>
        <p:spPr>
          <a:xfrm>
            <a:off x="250825" y="231776"/>
            <a:ext cx="8631600" cy="4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/>
              <a:t>Residential appliances consume a significant amount of energy</a:t>
            </a:r>
            <a:endParaRPr sz="2200"/>
          </a:p>
        </p:txBody>
      </p:sp>
      <p:sp>
        <p:nvSpPr>
          <p:cNvPr id="173" name="Google Shape;173;p26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800" cy="1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grpSp>
        <p:nvGrpSpPr>
          <p:cNvPr id="174" name="Google Shape;174;p26"/>
          <p:cNvGrpSpPr/>
          <p:nvPr/>
        </p:nvGrpSpPr>
        <p:grpSpPr>
          <a:xfrm>
            <a:off x="1235399" y="1274970"/>
            <a:ext cx="2419500" cy="3409702"/>
            <a:chOff x="4451718" y="1368058"/>
            <a:chExt cx="2419500" cy="3409702"/>
          </a:xfrm>
        </p:grpSpPr>
        <p:sp>
          <p:nvSpPr>
            <p:cNvPr id="175" name="Google Shape;175;p26"/>
            <p:cNvSpPr txBox="1"/>
            <p:nvPr/>
          </p:nvSpPr>
          <p:spPr>
            <a:xfrm>
              <a:off x="4865793" y="3278660"/>
              <a:ext cx="1591200" cy="1499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Home space heating/cooling</a:t>
              </a:r>
              <a:endParaRPr sz="1800"/>
            </a:p>
            <a:p>
              <a:pPr marL="0" marR="0" lvl="0" indent="0" algn="ctr" rtl="0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= 50% of residential energy consumption</a:t>
              </a:r>
              <a:endParaRPr sz="1800"/>
            </a:p>
          </p:txBody>
        </p:sp>
        <p:grpSp>
          <p:nvGrpSpPr>
            <p:cNvPr id="176" name="Google Shape;176;p26"/>
            <p:cNvGrpSpPr/>
            <p:nvPr/>
          </p:nvGrpSpPr>
          <p:grpSpPr>
            <a:xfrm>
              <a:off x="4451718" y="1368058"/>
              <a:ext cx="2419500" cy="1612800"/>
              <a:chOff x="4451718" y="1368058"/>
              <a:chExt cx="2419500" cy="1612800"/>
            </a:xfrm>
          </p:grpSpPr>
          <p:sp>
            <p:nvSpPr>
              <p:cNvPr id="177" name="Google Shape;177;p26"/>
              <p:cNvSpPr/>
              <p:nvPr/>
            </p:nvSpPr>
            <p:spPr>
              <a:xfrm>
                <a:off x="4865683" y="1378853"/>
                <a:ext cx="1591200" cy="1591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71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78" name="Google Shape;178;p26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4451718" y="1368058"/>
                <a:ext cx="2419500" cy="16128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79" name="Google Shape;179;p26"/>
              <p:cNvSpPr txBox="1"/>
              <p:nvPr/>
            </p:nvSpPr>
            <p:spPr>
              <a:xfrm>
                <a:off x="5224830" y="2003692"/>
                <a:ext cx="873000" cy="34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 b="0" i="0" u="none" strike="noStrike" cap="none">
                    <a:solidFill>
                      <a:schemeClr val="accent2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rPr>
                  <a:t>50% </a:t>
                </a:r>
                <a:endParaRPr/>
              </a:p>
            </p:txBody>
          </p:sp>
        </p:grpSp>
      </p:grpSp>
      <p:grpSp>
        <p:nvGrpSpPr>
          <p:cNvPr id="180" name="Google Shape;180;p26"/>
          <p:cNvGrpSpPr/>
          <p:nvPr/>
        </p:nvGrpSpPr>
        <p:grpSpPr>
          <a:xfrm>
            <a:off x="5489105" y="1289840"/>
            <a:ext cx="2419500" cy="3188002"/>
            <a:chOff x="6677577" y="1368058"/>
            <a:chExt cx="2419500" cy="3188002"/>
          </a:xfrm>
        </p:grpSpPr>
        <p:sp>
          <p:nvSpPr>
            <p:cNvPr id="181" name="Google Shape;181;p26"/>
            <p:cNvSpPr txBox="1"/>
            <p:nvPr/>
          </p:nvSpPr>
          <p:spPr>
            <a:xfrm>
              <a:off x="7043459" y="3278660"/>
              <a:ext cx="1687500" cy="127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Everything else</a:t>
              </a:r>
              <a:endParaRPr sz="1800"/>
            </a:p>
            <a:p>
              <a:pPr marL="0" marR="0" lvl="0" indent="0" algn="ctr" rtl="0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= 25% of residential energy consumption</a:t>
              </a:r>
              <a:endParaRPr sz="1800"/>
            </a:p>
          </p:txBody>
        </p:sp>
        <p:grpSp>
          <p:nvGrpSpPr>
            <p:cNvPr id="182" name="Google Shape;182;p26"/>
            <p:cNvGrpSpPr/>
            <p:nvPr/>
          </p:nvGrpSpPr>
          <p:grpSpPr>
            <a:xfrm>
              <a:off x="6677577" y="1368058"/>
              <a:ext cx="2419500" cy="1612800"/>
              <a:chOff x="6677577" y="1368058"/>
              <a:chExt cx="2419500" cy="1612800"/>
            </a:xfrm>
          </p:grpSpPr>
          <p:sp>
            <p:nvSpPr>
              <p:cNvPr id="183" name="Google Shape;183;p26"/>
              <p:cNvSpPr/>
              <p:nvPr/>
            </p:nvSpPr>
            <p:spPr>
              <a:xfrm>
                <a:off x="7091542" y="1378853"/>
                <a:ext cx="1591200" cy="1591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71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84" name="Google Shape;184;p26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6677577" y="1368058"/>
                <a:ext cx="2419500" cy="16128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85" name="Google Shape;185;p26"/>
              <p:cNvSpPr txBox="1"/>
              <p:nvPr/>
            </p:nvSpPr>
            <p:spPr>
              <a:xfrm>
                <a:off x="7450689" y="1989842"/>
                <a:ext cx="873000" cy="369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000" b="0" i="0" u="none" strike="noStrike" cap="none">
                    <a:solidFill>
                      <a:schemeClr val="accent5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rPr>
                  <a:t>25% </a:t>
                </a:r>
                <a:endParaRPr/>
              </a:p>
            </p:txBody>
          </p:sp>
        </p:grpSp>
      </p:grpSp>
      <p:sp>
        <p:nvSpPr>
          <p:cNvPr id="186" name="Google Shape;186;p26"/>
          <p:cNvSpPr/>
          <p:nvPr/>
        </p:nvSpPr>
        <p:spPr>
          <a:xfrm>
            <a:off x="0" y="231775"/>
            <a:ext cx="77700" cy="468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7" name="Google Shape;187;p26"/>
          <p:cNvGrpSpPr/>
          <p:nvPr/>
        </p:nvGrpSpPr>
        <p:grpSpPr>
          <a:xfrm>
            <a:off x="3338677" y="1274970"/>
            <a:ext cx="2419500" cy="3188002"/>
            <a:chOff x="2225859" y="1368058"/>
            <a:chExt cx="2419500" cy="3188002"/>
          </a:xfrm>
        </p:grpSpPr>
        <p:sp>
          <p:nvSpPr>
            <p:cNvPr id="188" name="Google Shape;188;p26"/>
            <p:cNvSpPr txBox="1"/>
            <p:nvPr/>
          </p:nvSpPr>
          <p:spPr>
            <a:xfrm>
              <a:off x="2639934" y="3278660"/>
              <a:ext cx="1591200" cy="127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Water heating </a:t>
              </a:r>
              <a:endParaRPr sz="16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= 25% of residential energy consumption</a:t>
              </a:r>
              <a:endParaRPr sz="1800"/>
            </a:p>
          </p:txBody>
        </p:sp>
        <p:grpSp>
          <p:nvGrpSpPr>
            <p:cNvPr id="189" name="Google Shape;189;p26"/>
            <p:cNvGrpSpPr/>
            <p:nvPr/>
          </p:nvGrpSpPr>
          <p:grpSpPr>
            <a:xfrm>
              <a:off x="2225859" y="1368058"/>
              <a:ext cx="2419500" cy="1612800"/>
              <a:chOff x="2225859" y="1368058"/>
              <a:chExt cx="2419500" cy="1612800"/>
            </a:xfrm>
          </p:grpSpPr>
          <p:sp>
            <p:nvSpPr>
              <p:cNvPr id="190" name="Google Shape;190;p26"/>
              <p:cNvSpPr/>
              <p:nvPr/>
            </p:nvSpPr>
            <p:spPr>
              <a:xfrm>
                <a:off x="2639824" y="1378853"/>
                <a:ext cx="1591200" cy="1591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71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91" name="Google Shape;191;p26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2225859" y="1368058"/>
                <a:ext cx="2419500" cy="16128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92" name="Google Shape;192;p26"/>
              <p:cNvSpPr txBox="1"/>
              <p:nvPr/>
            </p:nvSpPr>
            <p:spPr>
              <a:xfrm>
                <a:off x="2976745" y="1989842"/>
                <a:ext cx="873000" cy="369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000" b="0" i="0" u="none" strike="noStrike" cap="none">
                    <a:solidFill>
                      <a:schemeClr val="accent4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rPr>
                  <a:t>25% </a:t>
                </a:r>
                <a:endParaRPr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7"/>
          <p:cNvSpPr/>
          <p:nvPr/>
        </p:nvSpPr>
        <p:spPr>
          <a:xfrm>
            <a:off x="250825" y="0"/>
            <a:ext cx="42312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288000" tIns="45700" rIns="828000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Appliances last a long time, locking in future </a:t>
            </a:r>
            <a:r>
              <a:rPr lang="en-US" sz="200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energy usage</a:t>
            </a:r>
            <a:r>
              <a:rPr lang="en-US" sz="2000" b="0" i="0" u="none" strike="noStrike" cap="none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for years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When people replace their appliances with the status quo, they “lock in” future </a:t>
            </a:r>
            <a:r>
              <a:rPr lang="en-US"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energy usage</a:t>
            </a:r>
            <a:r>
              <a:rPr lang="en-US" sz="1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for 8-15 years</a:t>
            </a:r>
            <a:endParaRPr/>
          </a:p>
        </p:txBody>
      </p:sp>
      <p:sp>
        <p:nvSpPr>
          <p:cNvPr id="198" name="Google Shape;198;p27"/>
          <p:cNvSpPr txBox="1">
            <a:spLocks noGrp="1"/>
          </p:cNvSpPr>
          <p:nvPr>
            <p:ph type="sldNum" idx="12"/>
          </p:nvPr>
        </p:nvSpPr>
        <p:spPr>
          <a:xfrm>
            <a:off x="8430638" y="4911725"/>
            <a:ext cx="451800" cy="1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sp>
        <p:nvSpPr>
          <p:cNvPr id="199" name="Google Shape;199;p27"/>
          <p:cNvSpPr/>
          <p:nvPr/>
        </p:nvSpPr>
        <p:spPr>
          <a:xfrm>
            <a:off x="250825" y="1637414"/>
            <a:ext cx="77700" cy="808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0" name="Google Shape;200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35392" y="1193174"/>
            <a:ext cx="4153500" cy="2766300"/>
          </a:xfrm>
          <a:prstGeom prst="roundRect">
            <a:avLst>
              <a:gd name="adj" fmla="val 3906"/>
            </a:avLst>
          </a:prstGeom>
          <a:noFill/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266700" dist="190500" dir="2700000" algn="tl" rotWithShape="0">
              <a:srgbClr val="000000">
                <a:alpha val="6669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Custom 10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A4303F"/>
      </a:accent1>
      <a:accent2>
        <a:srgbClr val="F2D0A4"/>
      </a:accent2>
      <a:accent3>
        <a:srgbClr val="FFECCC"/>
      </a:accent3>
      <a:accent4>
        <a:srgbClr val="C8D6AF"/>
      </a:accent4>
      <a:accent5>
        <a:srgbClr val="870058"/>
      </a:accent5>
      <a:accent6>
        <a:srgbClr val="CC5161"/>
      </a:accent6>
      <a:hlink>
        <a:srgbClr val="CC5161"/>
      </a:hlink>
      <a:folHlink>
        <a:srgbClr val="87005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Custom 10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A4303F"/>
      </a:accent1>
      <a:accent2>
        <a:srgbClr val="F2D0A4"/>
      </a:accent2>
      <a:accent3>
        <a:srgbClr val="FFECCC"/>
      </a:accent3>
      <a:accent4>
        <a:srgbClr val="C8D6AF"/>
      </a:accent4>
      <a:accent5>
        <a:srgbClr val="870058"/>
      </a:accent5>
      <a:accent6>
        <a:srgbClr val="CC5161"/>
      </a:accent6>
      <a:hlink>
        <a:srgbClr val="CC5161"/>
      </a:hlink>
      <a:folHlink>
        <a:srgbClr val="87005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527</Words>
  <Application>Microsoft Macintosh PowerPoint</Application>
  <PresentationFormat>On-screen Show (16:9)</PresentationFormat>
  <Paragraphs>116</Paragraphs>
  <Slides>13</Slides>
  <Notes>13</Notes>
  <HiddenSlides>6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Quattrocento Sans</vt:lpstr>
      <vt:lpstr>Arial</vt:lpstr>
      <vt:lpstr>Simple Light</vt:lpstr>
      <vt:lpstr>Simple Light</vt:lpstr>
      <vt:lpstr>Federal Funding for State-Led Energy Efficiency Programs  Home Energy Rebates  </vt:lpstr>
      <vt:lpstr>PowerPoint Presentation</vt:lpstr>
      <vt:lpstr>Home Energy Rebates pay up to $14,000 per household for energy efficiency upgrades</vt:lpstr>
      <vt:lpstr>PowerPoint Presentation</vt:lpstr>
      <vt:lpstr>Home Energy Rebates complement LPSC plans</vt:lpstr>
      <vt:lpstr>Local businesses are eager to unlock these funds</vt:lpstr>
      <vt:lpstr>Incorporate Home Energy Rebates in planning for LA’s EE program</vt:lpstr>
      <vt:lpstr>Residential appliances consume a significant amount of energy</vt:lpstr>
      <vt:lpstr>PowerPoint Presentation</vt:lpstr>
      <vt:lpstr>We have the technology needed to improve energy efficiency</vt:lpstr>
      <vt:lpstr>Department of Natural Resources needs help to apply for funds</vt:lpstr>
      <vt:lpstr>Air-source heat pumps are very similar to ACs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Federal Funding for State-Led Energy Efficiency Programs  Home Energy Rebates  </dc:title>
  <cp:lastModifiedBy>Christopher Justin</cp:lastModifiedBy>
  <cp:revision>7</cp:revision>
  <cp:lastPrinted>2023-10-17T21:36:36Z</cp:lastPrinted>
  <dcterms:modified xsi:type="dcterms:W3CDTF">2023-10-18T01:49:48Z</dcterms:modified>
</cp:coreProperties>
</file>